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58" r:id="rId3"/>
    <p:sldId id="276" r:id="rId4"/>
    <p:sldId id="277" r:id="rId5"/>
    <p:sldId id="281" r:id="rId6"/>
    <p:sldId id="282" r:id="rId7"/>
    <p:sldId id="283" r:id="rId8"/>
    <p:sldId id="284" r:id="rId9"/>
    <p:sldId id="285" r:id="rId10"/>
    <p:sldId id="286" r:id="rId11"/>
    <p:sldId id="273" r:id="rId12"/>
    <p:sldId id="287" r:id="rId13"/>
    <p:sldId id="288" r:id="rId14"/>
    <p:sldId id="289" r:id="rId15"/>
    <p:sldId id="290" r:id="rId16"/>
    <p:sldId id="261" r:id="rId17"/>
    <p:sldId id="263" r:id="rId18"/>
    <p:sldId id="265" r:id="rId19"/>
    <p:sldId id="274" r:id="rId20"/>
    <p:sldId id="293" r:id="rId21"/>
    <p:sldId id="294" r:id="rId22"/>
    <p:sldId id="295" r:id="rId23"/>
    <p:sldId id="291" r:id="rId24"/>
    <p:sldId id="257" r:id="rId25"/>
    <p:sldId id="296" r:id="rId26"/>
    <p:sldId id="264" r:id="rId27"/>
    <p:sldId id="267" r:id="rId28"/>
    <p:sldId id="268" r:id="rId29"/>
    <p:sldId id="297" r:id="rId30"/>
    <p:sldId id="298" r:id="rId31"/>
    <p:sldId id="299" r:id="rId32"/>
    <p:sldId id="300" r:id="rId33"/>
    <p:sldId id="292" r:id="rId34"/>
    <p:sldId id="259" r:id="rId35"/>
    <p:sldId id="260" r:id="rId36"/>
    <p:sldId id="269" r:id="rId37"/>
    <p:sldId id="271" r:id="rId38"/>
    <p:sldId id="275" r:id="rId39"/>
    <p:sldId id="301" r:id="rId40"/>
    <p:sldId id="302" r:id="rId41"/>
    <p:sldId id="256" r:id="rId4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77" d="100"/>
          <a:sy n="77" d="100"/>
        </p:scale>
        <p:origin x="85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A261A6C-6919-2977-6D54-CF5956333D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294E0F1-C00E-32C6-7907-08AA1D0B63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B7251A9-CCD2-B9E3-D7C5-6A6F9DD26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BC3B261-C07B-38C8-A078-3ED1CEAA5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6F0CF77-7A9A-0875-FF64-BEF9AFEBB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1868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567A04-0745-F093-140D-3E026FA3C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EF54697A-A516-46D9-9311-9CAAB27A83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97D76B-3911-3FDD-B068-9C6835041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C9F3ED3-B110-22E7-AA64-85A7BFE87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069C8F-B352-686D-6F8B-F0474C0ED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77197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F1A50C09-BF23-9679-2F6C-4C3FD6A796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F9347D7-CAC7-7C01-4EA3-CBDE2835A9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6767D39-3FCA-D9BA-AC68-542D26615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952EF54-31AD-7FAC-A3EB-AE3992136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3B23FD3-7A8D-19A7-2201-2B60E8865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003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77AD18-2BAE-1EE6-0031-3D4B5277C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09765D-2FB4-F759-1E35-A86072A76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0907AC1-52A0-3FFE-63B8-B6DA894E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853E685-9105-9087-AE83-379429AF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360E08A-BA84-50FA-7C82-3A614CA7C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3756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77E6124-ABD3-7012-FCC2-B46C500B1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AEB0A6A-FBC5-F343-A2D5-849258AAD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D80494F-73F7-4AA1-DAD6-0C69309F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0E34307-6674-6463-2765-13F9815E0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65EF572-408B-1B74-5068-71075F903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736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2729E3-3D3C-B4B3-8EA9-B73CF4902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5678499-E328-78C4-768C-24BDECDDB7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B474B98-87CF-BD61-633A-C79F10921E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5BB9D32D-1967-FCD5-EFF1-23E7877DD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08116E4-125B-66CA-FABA-0952BA5AF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59998FE-983A-4452-73FA-4954CFC30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1616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EA6F20-1867-1D4B-07C2-8679D206D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3A64DBF-8228-58CB-25E4-DC71B7524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79DAE5A-E016-277F-6949-E61FD3AD4A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283BCE19-73EE-61F5-DE5A-F3C0ABDB43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85DA0190-0A4D-2C82-5204-B773F0D1CA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CD1A23E-9FFA-EA1A-D6FD-566D36E63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600B023-9F41-339A-D864-CBE33041E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D53C03C-CF01-1538-24CB-A69B15AE2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079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E16305E-BCB6-ED61-B06D-A8866119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4324242-857C-4390-BC06-590D3A7EE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EA9F796-AB3F-880E-25BA-D75142FA2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3CA247A-CC35-3009-EA8C-CD5A8AB88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1413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68C8337-44C6-69BB-1E4D-FFEE0DB27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2B0FE1A-8DBE-C685-92F6-DF7E5EFE0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682940F-1EE2-E7CE-0B04-ECE231AA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94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562E957-D971-00A0-C71F-F0134005D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A63AF6C-F255-340F-75BD-EB7F0C2A15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B3AB666-1BB8-2E52-9DAF-6700DA069D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264D698B-4A18-48CA-CE28-D3C7ECFC2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DD2F53C-3505-C480-1700-1AA33D708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E07735F-178B-ECD4-8B03-5D4AF1E1C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3725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B4AE1A-DE27-6E34-4215-B93F8906C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09452DBE-2BF9-B60F-A81A-21B8C45E5C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4D6C617-F1EF-D7D3-2CFC-0D110B15F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5E4425D-0465-CDB8-0E9B-BC6C54B26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9670D65-C4A0-95AF-7B39-3E009F2BC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1DE4C37-72A0-C682-9142-37DE0885F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698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EEA0FE2F-D09B-686C-F15C-CFB3A726E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F3C12B9-7088-1CCC-3041-63C5F95918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544F42D-2FCC-AEE6-3BDA-D88228564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95BBAC-1080-470F-9B17-B710037A9A9C}" type="datetimeFigureOut">
              <a:rPr lang="it-IT" smtClean="0"/>
              <a:t>26/11/2024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C62A56-5640-D6C8-3B65-374434E2D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CF91630-2CB7-B4A6-F75D-3D03DE09A2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F1A629-8CD4-4B29-A0D0-347D5DC070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696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9C992-579F-5709-5CC7-F562640DD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o 11">
            <a:extLst>
              <a:ext uri="{FF2B5EF4-FFF2-40B4-BE49-F238E27FC236}">
                <a16:creationId xmlns:a16="http://schemas.microsoft.com/office/drawing/2014/main" id="{85A631B0-D8F3-A088-B993-1051F99427CF}"/>
              </a:ext>
            </a:extLst>
          </p:cNvPr>
          <p:cNvGrpSpPr/>
          <p:nvPr/>
        </p:nvGrpSpPr>
        <p:grpSpPr>
          <a:xfrm>
            <a:off x="0" y="204216"/>
            <a:ext cx="12191999" cy="6122561"/>
            <a:chOff x="0" y="204216"/>
            <a:chExt cx="12191999" cy="6122561"/>
          </a:xfrm>
        </p:grpSpPr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1ABAA2E9-4A18-8981-A5D8-6764AF6EBDD4}"/>
                </a:ext>
              </a:extLst>
            </p:cNvPr>
            <p:cNvGrpSpPr/>
            <p:nvPr/>
          </p:nvGrpSpPr>
          <p:grpSpPr>
            <a:xfrm>
              <a:off x="0" y="204216"/>
              <a:ext cx="12191999" cy="6122561"/>
              <a:chOff x="0" y="204216"/>
              <a:chExt cx="12191999" cy="6122561"/>
            </a:xfrm>
          </p:grpSpPr>
          <p:pic>
            <p:nvPicPr>
              <p:cNvPr id="5" name="Immagine 4" descr="Immagine che contiene testo, Carattere, logo, Elementi grafici&#10;&#10;Descrizione generata automaticamente">
                <a:extLst>
                  <a:ext uri="{FF2B5EF4-FFF2-40B4-BE49-F238E27FC236}">
                    <a16:creationId xmlns:a16="http://schemas.microsoft.com/office/drawing/2014/main" id="{E872E9B2-4328-6021-9F0D-23DD83A9D9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6480" y="204216"/>
                <a:ext cx="6430610" cy="5486762"/>
              </a:xfrm>
              <a:prstGeom prst="rect">
                <a:avLst/>
              </a:prstGeom>
            </p:spPr>
          </p:pic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5BDC4ADA-42E0-C7C2-5D94-72F22958330E}"/>
                  </a:ext>
                </a:extLst>
              </p:cNvPr>
              <p:cNvSpPr txBox="1"/>
              <p:nvPr/>
            </p:nvSpPr>
            <p:spPr>
              <a:xfrm>
                <a:off x="0" y="5772779"/>
                <a:ext cx="1219199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Attivare comunità educanti: nuove generazioni, partecipazione, città</a:t>
                </a:r>
              </a:p>
              <a:p>
                <a:pPr algn="ctr"/>
                <a:r>
                  <a:rPr lang="it-IT" sz="1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28 novembre 2024, Università degli Studi Roma Tre, Dipartimento di Architettura</a:t>
                </a:r>
              </a:p>
            </p:txBody>
          </p:sp>
        </p:grpSp>
        <p:pic>
          <p:nvPicPr>
            <p:cNvPr id="7" name="Immagine 6" descr="Immagine che contiene Carattere, schermata, Elementi grafici, testo&#10;&#10;Descrizione generata automaticamente">
              <a:extLst>
                <a:ext uri="{FF2B5EF4-FFF2-40B4-BE49-F238E27FC236}">
                  <a16:creationId xmlns:a16="http://schemas.microsoft.com/office/drawing/2014/main" id="{FF724566-ABDE-736B-75E7-0A7C854B5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2489" y="4712519"/>
              <a:ext cx="3441665" cy="563284"/>
            </a:xfrm>
            <a:prstGeom prst="rect">
              <a:avLst/>
            </a:prstGeom>
          </p:spPr>
        </p:pic>
        <p:pic>
          <p:nvPicPr>
            <p:cNvPr id="9" name="Immagine 8" descr="Immagine che contiene testo, Carattere, simbolo&#10;&#10;Descrizione generata automaticamente">
              <a:extLst>
                <a:ext uri="{FF2B5EF4-FFF2-40B4-BE49-F238E27FC236}">
                  <a16:creationId xmlns:a16="http://schemas.microsoft.com/office/drawing/2014/main" id="{D4A9E73F-D6B5-C699-FE01-5BC013855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327" y="4541855"/>
              <a:ext cx="2995138" cy="8129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5950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lecce">
            <a:extLst>
              <a:ext uri="{FF2B5EF4-FFF2-40B4-BE49-F238E27FC236}">
                <a16:creationId xmlns:a16="http://schemas.microsoft.com/office/drawing/2014/main" id="{511BC1BF-F03B-7251-71BB-CE61B6A632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25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modena">
            <a:extLst>
              <a:ext uri="{FF2B5EF4-FFF2-40B4-BE49-F238E27FC236}">
                <a16:creationId xmlns:a16="http://schemas.microsoft.com/office/drawing/2014/main" id="{D2C04E7D-5D63-2941-6196-C02FA96690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2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ravenna">
            <a:extLst>
              <a:ext uri="{FF2B5EF4-FFF2-40B4-BE49-F238E27FC236}">
                <a16:creationId xmlns:a16="http://schemas.microsoft.com/office/drawing/2014/main" id="{464C258D-6765-74A6-CAAD-0DDBA9E1A8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6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savoa">
            <a:extLst>
              <a:ext uri="{FF2B5EF4-FFF2-40B4-BE49-F238E27FC236}">
                <a16:creationId xmlns:a16="http://schemas.microsoft.com/office/drawing/2014/main" id="{1BA6A5F2-FD23-8C54-7AD1-C357F5503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95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trieste">
            <a:extLst>
              <a:ext uri="{FF2B5EF4-FFF2-40B4-BE49-F238E27FC236}">
                <a16:creationId xmlns:a16="http://schemas.microsoft.com/office/drawing/2014/main" id="{4EC6F6DF-DB52-4E55-C688-38DFFB500A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16841A-E3D3-C279-D155-CD6F3DEB8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8FFA237-FD71-DF62-7A93-3E87B89570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364C9E0C-6BF9-7593-E847-2D66E06B4C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1B8C114B-142A-DB3A-7419-195FE45DEB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C24A2C3-307F-3E72-AC49-DA2543604489}"/>
              </a:ext>
            </a:extLst>
          </p:cNvPr>
          <p:cNvSpPr txBox="1"/>
          <p:nvPr/>
        </p:nvSpPr>
        <p:spPr>
          <a:xfrm>
            <a:off x="3302762" y="2205874"/>
            <a:ext cx="871861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TAVOLA ROTONDA  / Esperienze in dialogo</a:t>
            </a:r>
          </a:p>
          <a:p>
            <a:r>
              <a:rPr lang="it-I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COMUNITÀ EDUCANTE: STRATEGIE E STRUMENTI</a:t>
            </a:r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Elena Mosa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Primo Ricercatore INDIRE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Esperienze territoriali: 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Bari, Brindisi, Cuneo, Padova, Taranto, Varese</a:t>
            </a:r>
          </a:p>
        </p:txBody>
      </p:sp>
    </p:spTree>
    <p:extLst>
      <p:ext uri="{BB962C8B-B14F-4D97-AF65-F5344CB8AC3E}">
        <p14:creationId xmlns:p14="http://schemas.microsoft.com/office/powerpoint/2010/main" val="529294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bari">
            <a:extLst>
              <a:ext uri="{FF2B5EF4-FFF2-40B4-BE49-F238E27FC236}">
                <a16:creationId xmlns:a16="http://schemas.microsoft.com/office/drawing/2014/main" id="{17254B76-AD29-C704-4038-3B7A7EBACC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6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brindisi">
            <a:extLst>
              <a:ext uri="{FF2B5EF4-FFF2-40B4-BE49-F238E27FC236}">
                <a16:creationId xmlns:a16="http://schemas.microsoft.com/office/drawing/2014/main" id="{D43A57E4-FA10-F4E4-2850-69E2DD7169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02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cuneo">
            <a:extLst>
              <a:ext uri="{FF2B5EF4-FFF2-40B4-BE49-F238E27FC236}">
                <a16:creationId xmlns:a16="http://schemas.microsoft.com/office/drawing/2014/main" id="{A0AB888A-A883-395E-D134-073622113B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97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1390E51E-D57E-6210-A1E9-1EF50E3399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75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438EE-08BD-650D-AA03-B56A36710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32FA697-6576-29F2-D1E0-50A516C37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0C74D96D-84BA-F558-C098-2484936423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8DCF287E-7AD0-3C4B-BFD2-483B2A088A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349D711-7DC9-36F7-F83C-EB543F27A73D}"/>
              </a:ext>
            </a:extLst>
          </p:cNvPr>
          <p:cNvSpPr txBox="1"/>
          <p:nvPr/>
        </p:nvSpPr>
        <p:spPr>
          <a:xfrm>
            <a:off x="3302762" y="2429505"/>
            <a:ext cx="740712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SALUTI ISTITUZIONALI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Lorenzo Dall’Olio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Vice Direttore Dipartimento Architettura Università Roma Tre </a:t>
            </a:r>
          </a:p>
        </p:txBody>
      </p:sp>
    </p:spTree>
    <p:extLst>
      <p:ext uri="{BB962C8B-B14F-4D97-AF65-F5344CB8AC3E}">
        <p14:creationId xmlns:p14="http://schemas.microsoft.com/office/powerpoint/2010/main" val="19881195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taranto">
            <a:extLst>
              <a:ext uri="{FF2B5EF4-FFF2-40B4-BE49-F238E27FC236}">
                <a16:creationId xmlns:a16="http://schemas.microsoft.com/office/drawing/2014/main" id="{CCFC82F0-C6C5-E922-A1E5-F2B26A9698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1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varese1">
            <a:extLst>
              <a:ext uri="{FF2B5EF4-FFF2-40B4-BE49-F238E27FC236}">
                <a16:creationId xmlns:a16="http://schemas.microsoft.com/office/drawing/2014/main" id="{F99DFDD3-7CA3-5F44-0D2F-31E921F1B7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8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varese2">
            <a:extLst>
              <a:ext uri="{FF2B5EF4-FFF2-40B4-BE49-F238E27FC236}">
                <a16:creationId xmlns:a16="http://schemas.microsoft.com/office/drawing/2014/main" id="{D7A78530-54AA-4F83-859B-57090D86C9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85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FC035-BF8A-A9DD-D1D6-A05141E81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AFBFEA5-6191-2065-58C8-DDF220593B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C081905A-2739-6F62-FE6C-6B35E26F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9D10D9B1-3D9B-CCCC-8D8E-C5A318E06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F6B374D-F5A7-1A90-C51D-D06415C6A914}"/>
              </a:ext>
            </a:extLst>
          </p:cNvPr>
          <p:cNvSpPr txBox="1"/>
          <p:nvPr/>
        </p:nvSpPr>
        <p:spPr>
          <a:xfrm>
            <a:off x="3302762" y="2205874"/>
            <a:ext cx="871861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TAVOLA ROTONDA  / Esperienze in dialogo</a:t>
            </a:r>
          </a:p>
          <a:p>
            <a:r>
              <a:rPr lang="it-I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COMUNITÀ EDUCANTE: RIGENERARE SPAZI PER GENERARE RELAZIONI,  AMBIENTE DI APPRENDIMENTO DIFFUSO</a:t>
            </a:r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Giada Scoglio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Associazione Semi di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rigenerzion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Esperienze territoriali: 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Agrigento, Caltanissetta, Grosseto, Treviso, 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Venezia, Vicenza</a:t>
            </a:r>
          </a:p>
        </p:txBody>
      </p:sp>
    </p:spTree>
    <p:extLst>
      <p:ext uri="{BB962C8B-B14F-4D97-AF65-F5344CB8AC3E}">
        <p14:creationId xmlns:p14="http://schemas.microsoft.com/office/powerpoint/2010/main" val="19387668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agrigento_canicatti">
            <a:extLst>
              <a:ext uri="{FF2B5EF4-FFF2-40B4-BE49-F238E27FC236}">
                <a16:creationId xmlns:a16="http://schemas.microsoft.com/office/drawing/2014/main" id="{7D262445-8CB6-A2F7-F47A-43A82AEEAB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7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agrigento_centro">
            <a:extLst>
              <a:ext uri="{FF2B5EF4-FFF2-40B4-BE49-F238E27FC236}">
                <a16:creationId xmlns:a16="http://schemas.microsoft.com/office/drawing/2014/main" id="{C19E9CBF-C686-A1E3-FBC1-2BB93D7333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84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caltanissetta">
            <a:extLst>
              <a:ext uri="{FF2B5EF4-FFF2-40B4-BE49-F238E27FC236}">
                <a16:creationId xmlns:a16="http://schemas.microsoft.com/office/drawing/2014/main" id="{7868BC96-3183-EB6A-5826-719976A278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9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groseto1">
            <a:extLst>
              <a:ext uri="{FF2B5EF4-FFF2-40B4-BE49-F238E27FC236}">
                <a16:creationId xmlns:a16="http://schemas.microsoft.com/office/drawing/2014/main" id="{28D5F968-BED8-EEF0-B2E9-66E93FAB5D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2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groseto2">
            <a:extLst>
              <a:ext uri="{FF2B5EF4-FFF2-40B4-BE49-F238E27FC236}">
                <a16:creationId xmlns:a16="http://schemas.microsoft.com/office/drawing/2014/main" id="{FC292E8C-894D-83A9-D429-32FA400FBB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5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treviso1">
            <a:extLst>
              <a:ext uri="{FF2B5EF4-FFF2-40B4-BE49-F238E27FC236}">
                <a16:creationId xmlns:a16="http://schemas.microsoft.com/office/drawing/2014/main" id="{96A3573D-E7E6-91A0-49F5-DA1F603725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7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CF88A2-7412-AD40-842D-18AA80F04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25728732-D944-3F85-94EA-528197302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57474C14-1406-88FA-90A7-5A3455315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D7BE40B6-119E-95D9-ABC4-FE6D47EC79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883A301-4593-760E-E5B4-557E93B6A16E}"/>
              </a:ext>
            </a:extLst>
          </p:cNvPr>
          <p:cNvSpPr txBox="1"/>
          <p:nvPr/>
        </p:nvSpPr>
        <p:spPr>
          <a:xfrm>
            <a:off x="3302762" y="2419565"/>
            <a:ext cx="871861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SALUTI ISTITUZIONALI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Massimo </a:t>
            </a:r>
            <a:r>
              <a:rPr lang="it-IT" sz="4000" dirty="0" err="1">
                <a:latin typeface="Arial" panose="020B0604020202020204" pitchFamily="34" charset="0"/>
                <a:cs typeface="Arial" panose="020B0604020202020204" pitchFamily="34" charset="0"/>
              </a:rPr>
              <a:t>Crusi</a:t>
            </a:r>
            <a:endParaRPr lang="it-IT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Presidente Consiglio Nazionale Architetti Pianificatori, Paesaggisti e Conservatori </a:t>
            </a:r>
          </a:p>
        </p:txBody>
      </p:sp>
    </p:spTree>
    <p:extLst>
      <p:ext uri="{BB962C8B-B14F-4D97-AF65-F5344CB8AC3E}">
        <p14:creationId xmlns:p14="http://schemas.microsoft.com/office/powerpoint/2010/main" val="16339186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treviso2">
            <a:extLst>
              <a:ext uri="{FF2B5EF4-FFF2-40B4-BE49-F238E27FC236}">
                <a16:creationId xmlns:a16="http://schemas.microsoft.com/office/drawing/2014/main" id="{60CA8D92-A7A1-DE2D-BFEA-1098CFEB6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87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venezia">
            <a:extLst>
              <a:ext uri="{FF2B5EF4-FFF2-40B4-BE49-F238E27FC236}">
                <a16:creationId xmlns:a16="http://schemas.microsoft.com/office/drawing/2014/main" id="{1195810D-A543-76F4-B6E3-8A97D0857D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7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vicenza">
            <a:extLst>
              <a:ext uri="{FF2B5EF4-FFF2-40B4-BE49-F238E27FC236}">
                <a16:creationId xmlns:a16="http://schemas.microsoft.com/office/drawing/2014/main" id="{E33AEE8F-6B1E-0564-0759-ACD6E21CA3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28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5CBB1-D372-4E29-08EA-2F446C202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FC38035E-8017-89DB-6974-BB230D925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3B09052C-87B9-FD44-586D-8C21203EA8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91D0EF52-64C0-8FDE-77D8-B2DCC9CB31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D0449AF-51A2-4602-51B1-C9F53D3AF805}"/>
              </a:ext>
            </a:extLst>
          </p:cNvPr>
          <p:cNvSpPr txBox="1"/>
          <p:nvPr/>
        </p:nvSpPr>
        <p:spPr>
          <a:xfrm>
            <a:off x="3302762" y="2205874"/>
            <a:ext cx="871861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TAVOLA ROTONDA  / Esperienze in dialogo</a:t>
            </a:r>
          </a:p>
          <a:p>
            <a:r>
              <a:rPr lang="it-I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COMUNITÀ EDUCANTE: ARCHITETTURA DELLE RELAZIONI, SCUOLA, TERRITORIO, PAESAGGIO</a:t>
            </a: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Giada Scoglio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, Associazione Semi di </a:t>
            </a:r>
            <a:r>
              <a:rPr lang="it-IT" sz="2400" dirty="0" err="1">
                <a:latin typeface="Arial" panose="020B0604020202020204" pitchFamily="34" charset="0"/>
                <a:cs typeface="Arial" panose="020B0604020202020204" pitchFamily="34" charset="0"/>
              </a:rPr>
              <a:t>rigenerzione</a:t>
            </a:r>
            <a:endParaRPr lang="it-I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Esperienze territoriali: 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Ancona, Latina, Pesaro, Pescara, Reggio Calabria</a:t>
            </a:r>
          </a:p>
        </p:txBody>
      </p:sp>
    </p:spTree>
    <p:extLst>
      <p:ext uri="{BB962C8B-B14F-4D97-AF65-F5344CB8AC3E}">
        <p14:creationId xmlns:p14="http://schemas.microsoft.com/office/powerpoint/2010/main" val="23096665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ancona1">
            <a:extLst>
              <a:ext uri="{FF2B5EF4-FFF2-40B4-BE49-F238E27FC236}">
                <a16:creationId xmlns:a16="http://schemas.microsoft.com/office/drawing/2014/main" id="{45853088-28F9-2ECC-9138-E1B058C2D8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66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ancona2">
            <a:extLst>
              <a:ext uri="{FF2B5EF4-FFF2-40B4-BE49-F238E27FC236}">
                <a16:creationId xmlns:a16="http://schemas.microsoft.com/office/drawing/2014/main" id="{B274963A-64FC-2D1A-30B3-8084821BFB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51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latina 2">
            <a:extLst>
              <a:ext uri="{FF2B5EF4-FFF2-40B4-BE49-F238E27FC236}">
                <a16:creationId xmlns:a16="http://schemas.microsoft.com/office/drawing/2014/main" id="{1B8D7CEF-24C5-C683-7A47-479F7EAE0D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54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ltina1">
            <a:extLst>
              <a:ext uri="{FF2B5EF4-FFF2-40B4-BE49-F238E27FC236}">
                <a16:creationId xmlns:a16="http://schemas.microsoft.com/office/drawing/2014/main" id="{FADBEED0-298A-FEE8-9205-41FEF11866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19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684218CB-5069-F6BB-66F9-33D76C64B5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51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escara">
            <a:extLst>
              <a:ext uri="{FF2B5EF4-FFF2-40B4-BE49-F238E27FC236}">
                <a16:creationId xmlns:a16="http://schemas.microsoft.com/office/drawing/2014/main" id="{7AE4AECC-32EE-D442-A615-1B9744E30A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5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B1A46-A494-AB43-51D2-9B1A1B900F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E47CFFF1-2CC5-1534-5077-A1DCA8BE1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543AAC6D-0A52-2010-B333-FADAEB5C0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DE3EDBCC-668C-CADE-BB58-ED93E52CF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40BF5E39-0E32-3A7D-05E4-4E07A7DDF099}"/>
              </a:ext>
            </a:extLst>
          </p:cNvPr>
          <p:cNvSpPr txBox="1"/>
          <p:nvPr/>
        </p:nvSpPr>
        <p:spPr>
          <a:xfrm>
            <a:off x="3302762" y="2419565"/>
            <a:ext cx="871861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SALUTI ISTITUZIONALI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Cristian Fabbi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Direttore Generale Fondazione Reggio Children </a:t>
            </a:r>
          </a:p>
        </p:txBody>
      </p:sp>
    </p:spTree>
    <p:extLst>
      <p:ext uri="{BB962C8B-B14F-4D97-AF65-F5344CB8AC3E}">
        <p14:creationId xmlns:p14="http://schemas.microsoft.com/office/powerpoint/2010/main" val="33443746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reggiocalabria">
            <a:extLst>
              <a:ext uri="{FF2B5EF4-FFF2-40B4-BE49-F238E27FC236}">
                <a16:creationId xmlns:a16="http://schemas.microsoft.com/office/drawing/2014/main" id="{49780490-E90C-9C73-3972-768E9904A0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4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o 11">
            <a:extLst>
              <a:ext uri="{FF2B5EF4-FFF2-40B4-BE49-F238E27FC236}">
                <a16:creationId xmlns:a16="http://schemas.microsoft.com/office/drawing/2014/main" id="{871FB657-43E9-0D68-095F-D1BF0A2DDE54}"/>
              </a:ext>
            </a:extLst>
          </p:cNvPr>
          <p:cNvGrpSpPr/>
          <p:nvPr/>
        </p:nvGrpSpPr>
        <p:grpSpPr>
          <a:xfrm>
            <a:off x="0" y="204216"/>
            <a:ext cx="12191999" cy="5937895"/>
            <a:chOff x="0" y="204216"/>
            <a:chExt cx="12191999" cy="5937895"/>
          </a:xfrm>
        </p:grpSpPr>
        <p:grpSp>
          <p:nvGrpSpPr>
            <p:cNvPr id="11" name="Gruppo 10">
              <a:extLst>
                <a:ext uri="{FF2B5EF4-FFF2-40B4-BE49-F238E27FC236}">
                  <a16:creationId xmlns:a16="http://schemas.microsoft.com/office/drawing/2014/main" id="{12BACB73-0C73-8B05-E41C-426A939308D8}"/>
                </a:ext>
              </a:extLst>
            </p:cNvPr>
            <p:cNvGrpSpPr/>
            <p:nvPr/>
          </p:nvGrpSpPr>
          <p:grpSpPr>
            <a:xfrm>
              <a:off x="0" y="204216"/>
              <a:ext cx="12191999" cy="5937895"/>
              <a:chOff x="0" y="204216"/>
              <a:chExt cx="12191999" cy="5937895"/>
            </a:xfrm>
          </p:grpSpPr>
          <p:pic>
            <p:nvPicPr>
              <p:cNvPr id="5" name="Immagine 4" descr="Immagine che contiene testo, Carattere, logo, Elementi grafici&#10;&#10;Descrizione generata automaticamente">
                <a:extLst>
                  <a:ext uri="{FF2B5EF4-FFF2-40B4-BE49-F238E27FC236}">
                    <a16:creationId xmlns:a16="http://schemas.microsoft.com/office/drawing/2014/main" id="{C0E05C10-F15D-6AAF-3E99-42ABD490BD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16480" y="204216"/>
                <a:ext cx="6430610" cy="5486762"/>
              </a:xfrm>
              <a:prstGeom prst="rect">
                <a:avLst/>
              </a:prstGeom>
            </p:spPr>
          </p:pic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10A932A2-AA52-8AC0-D8D2-4336B43BFFF0}"/>
                  </a:ext>
                </a:extLst>
              </p:cNvPr>
              <p:cNvSpPr txBox="1"/>
              <p:nvPr/>
            </p:nvSpPr>
            <p:spPr>
              <a:xfrm>
                <a:off x="0" y="5772779"/>
                <a:ext cx="121919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Attivare comunità educanti: nuove generazioni, partecipazione, città</a:t>
                </a:r>
              </a:p>
            </p:txBody>
          </p:sp>
        </p:grpSp>
        <p:pic>
          <p:nvPicPr>
            <p:cNvPr id="7" name="Immagine 6" descr="Immagine che contiene Carattere, schermata, Elementi grafici, testo&#10;&#10;Descrizione generata automaticamente">
              <a:extLst>
                <a:ext uri="{FF2B5EF4-FFF2-40B4-BE49-F238E27FC236}">
                  <a16:creationId xmlns:a16="http://schemas.microsoft.com/office/drawing/2014/main" id="{2C516A88-D922-36B2-2006-00AF128DE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12489" y="4712519"/>
              <a:ext cx="3441665" cy="563284"/>
            </a:xfrm>
            <a:prstGeom prst="rect">
              <a:avLst/>
            </a:prstGeom>
          </p:spPr>
        </p:pic>
        <p:pic>
          <p:nvPicPr>
            <p:cNvPr id="9" name="Immagine 8" descr="Immagine che contiene testo, Carattere, simbolo&#10;&#10;Descrizione generata automaticamente">
              <a:extLst>
                <a:ext uri="{FF2B5EF4-FFF2-40B4-BE49-F238E27FC236}">
                  <a16:creationId xmlns:a16="http://schemas.microsoft.com/office/drawing/2014/main" id="{A04461A4-ED8E-B0D3-9DAB-EF97F3C4D3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327" y="4541855"/>
              <a:ext cx="2995138" cy="8129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1773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F6E6C-6628-3AB6-B402-913149BF8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BD435906-6553-9FC8-1DC5-A38D45363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37F21D80-FE65-F5FA-B8B1-DC64AF4164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653FBB03-3A32-F0A8-DE66-5C4B4A2927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EBEFACFC-9A37-272E-6730-5E5024E8B090}"/>
              </a:ext>
            </a:extLst>
          </p:cNvPr>
          <p:cNvSpPr txBox="1"/>
          <p:nvPr/>
        </p:nvSpPr>
        <p:spPr>
          <a:xfrm>
            <a:off x="3302762" y="2419565"/>
            <a:ext cx="871861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SALUTI ISTITUZIONALI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Anna Paola Concia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Coordinatrice Comitato Organizzativo Fiera DIDACTA</a:t>
            </a:r>
          </a:p>
        </p:txBody>
      </p:sp>
    </p:spTree>
    <p:extLst>
      <p:ext uri="{BB962C8B-B14F-4D97-AF65-F5344CB8AC3E}">
        <p14:creationId xmlns:p14="http://schemas.microsoft.com/office/powerpoint/2010/main" val="2865481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4F201-B070-9A13-ECE0-45079F612E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24146A6-2494-F4F9-B4B0-0ABE733F9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4EF63A8E-B83F-C68D-D54F-2370613557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EBBA0A0A-28D4-8BD0-29C7-452FDA0EC9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66ED9FB6-5AC3-B27F-4B31-B4CCEDE4A999}"/>
              </a:ext>
            </a:extLst>
          </p:cNvPr>
          <p:cNvSpPr txBox="1"/>
          <p:nvPr/>
        </p:nvSpPr>
        <p:spPr>
          <a:xfrm>
            <a:off x="3302762" y="2419565"/>
            <a:ext cx="822663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CULTURA DELLA DOMANDA. COME NASCE E COME SI TRASFORMA </a:t>
            </a:r>
          </a:p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PROGETTO: UN MANIFESTO PER ABITARE IL PAESE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Lilia </a:t>
            </a:r>
            <a:r>
              <a:rPr lang="it-IT" sz="4000" dirty="0" err="1">
                <a:latin typeface="Arial" panose="020B0604020202020204" pitchFamily="34" charset="0"/>
                <a:cs typeface="Arial" panose="020B0604020202020204" pitchFamily="34" charset="0"/>
              </a:rPr>
              <a:t>Cannarella</a:t>
            </a:r>
            <a:endParaRPr lang="it-IT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CNAPPC, Responsabile Dip. Partecipazione, inclusione sociale, sussidiarietà</a:t>
            </a:r>
          </a:p>
        </p:txBody>
      </p:sp>
    </p:spTree>
    <p:extLst>
      <p:ext uri="{BB962C8B-B14F-4D97-AF65-F5344CB8AC3E}">
        <p14:creationId xmlns:p14="http://schemas.microsoft.com/office/powerpoint/2010/main" val="2209491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881E3-0CA0-663A-ED30-BCB164D823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3D3DC0DF-C1DE-1698-7BD8-06A505BF07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DB4C07FF-4345-809E-A1A5-F8536E178B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055480C3-9F30-69B7-3A87-28BF8B9FF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1A868FDF-5908-30DC-E8E4-EB4DA4A7B531}"/>
              </a:ext>
            </a:extLst>
          </p:cNvPr>
          <p:cNvSpPr txBox="1"/>
          <p:nvPr/>
        </p:nvSpPr>
        <p:spPr>
          <a:xfrm>
            <a:off x="3302762" y="2419565"/>
            <a:ext cx="871861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CULTURA DELLA DOMANDA. COME NASCE E COME SI </a:t>
            </a:r>
            <a:r>
              <a:rPr lang="it-IT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TRASFORMA </a:t>
            </a:r>
          </a:p>
          <a:p>
            <a:r>
              <a:rPr lang="it-IT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PROGETTO: UN MANIFESTO PER ABITARE IL PAESE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4000" dirty="0">
                <a:latin typeface="Arial" panose="020B0604020202020204" pitchFamily="34" charset="0"/>
                <a:cs typeface="Arial" panose="020B0604020202020204" pitchFamily="34" charset="0"/>
              </a:rPr>
              <a:t>Elisa Ferrari</a:t>
            </a:r>
          </a:p>
          <a:p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Pedagogista Fondazione Reggio Children </a:t>
            </a:r>
          </a:p>
        </p:txBody>
      </p:sp>
    </p:spTree>
    <p:extLst>
      <p:ext uri="{BB962C8B-B14F-4D97-AF65-F5344CB8AC3E}">
        <p14:creationId xmlns:p14="http://schemas.microsoft.com/office/powerpoint/2010/main" val="546850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970A40-E6C1-ADB1-D2FF-268B6A110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2076522D-75DA-7BEC-FF59-E6DBA25FE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65" y="406790"/>
            <a:ext cx="2924714" cy="2495441"/>
          </a:xfrm>
          <a:prstGeom prst="rect">
            <a:avLst/>
          </a:prstGeom>
        </p:spPr>
      </p:pic>
      <p:pic>
        <p:nvPicPr>
          <p:cNvPr id="3" name="Immagine 2" descr="Immagine che contiene Carattere, schermata, Elementi grafici, testo&#10;&#10;Descrizione generata automaticamente">
            <a:extLst>
              <a:ext uri="{FF2B5EF4-FFF2-40B4-BE49-F238E27FC236}">
                <a16:creationId xmlns:a16="http://schemas.microsoft.com/office/drawing/2014/main" id="{797104DD-2BA6-CD8B-C965-CA834BD36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0" y="6165773"/>
            <a:ext cx="1744024" cy="285437"/>
          </a:xfrm>
          <a:prstGeom prst="rect">
            <a:avLst/>
          </a:prstGeom>
        </p:spPr>
      </p:pic>
      <p:pic>
        <p:nvPicPr>
          <p:cNvPr id="4" name="Immagine 3" descr="Immagine che contiene testo, Carattere, simbolo&#10;&#10;Descrizione generata automaticamente">
            <a:extLst>
              <a:ext uri="{FF2B5EF4-FFF2-40B4-BE49-F238E27FC236}">
                <a16:creationId xmlns:a16="http://schemas.microsoft.com/office/drawing/2014/main" id="{F12DBB31-A999-796E-DE96-1BCC74F5AA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81" y="5427418"/>
            <a:ext cx="1744023" cy="473352"/>
          </a:xfrm>
          <a:prstGeom prst="rect">
            <a:avLst/>
          </a:prstGeom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C987C573-2103-9EAE-23A3-8C441771397F}"/>
              </a:ext>
            </a:extLst>
          </p:cNvPr>
          <p:cNvSpPr txBox="1"/>
          <p:nvPr/>
        </p:nvSpPr>
        <p:spPr>
          <a:xfrm>
            <a:off x="3302762" y="2205874"/>
            <a:ext cx="871861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TAVOLA ROTONDA  / Esperienze in dialogo</a:t>
            </a:r>
          </a:p>
          <a:p>
            <a:r>
              <a:rPr lang="it-IT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COMUNITÀ EDUCANTE: SIGNIFICATI EMERGENTI</a:t>
            </a:r>
            <a:endParaRPr lang="it-IT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b="1">
                <a:latin typeface="Arial" panose="020B0604020202020204" pitchFamily="34" charset="0"/>
                <a:cs typeface="Arial" panose="020B0604020202020204" pitchFamily="34" charset="0"/>
              </a:rPr>
              <a:t>Samuele Borri</a:t>
            </a:r>
            <a:r>
              <a:rPr lang="it-IT" sz="240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Dirigente Tecnologo INDIRE</a:t>
            </a:r>
          </a:p>
          <a:p>
            <a:endParaRPr lang="it-IT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it-IT" sz="2400" dirty="0">
                <a:latin typeface="Arial" panose="020B0604020202020204" pitchFamily="34" charset="0"/>
                <a:cs typeface="Arial" panose="020B0604020202020204" pitchFamily="34" charset="0"/>
              </a:rPr>
              <a:t>Esperienze territoriali: </a:t>
            </a:r>
          </a:p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Genova, Lecce, Modena, Ravenna, Savona, Trieste</a:t>
            </a:r>
          </a:p>
        </p:txBody>
      </p:sp>
    </p:spTree>
    <p:extLst>
      <p:ext uri="{BB962C8B-B14F-4D97-AF65-F5344CB8AC3E}">
        <p14:creationId xmlns:p14="http://schemas.microsoft.com/office/powerpoint/2010/main" val="11946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genova">
            <a:extLst>
              <a:ext uri="{FF2B5EF4-FFF2-40B4-BE49-F238E27FC236}">
                <a16:creationId xmlns:a16="http://schemas.microsoft.com/office/drawing/2014/main" id="{96488C2D-94C1-0DE1-A9DB-6A0597F75B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68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276</Words>
  <Application>Microsoft Office PowerPoint</Application>
  <PresentationFormat>Widescreen</PresentationFormat>
  <Paragraphs>76</Paragraphs>
  <Slides>41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5" baseType="lpstr">
      <vt:lpstr>Aptos</vt:lpstr>
      <vt:lpstr>Aptos Display</vt:lpstr>
      <vt:lpstr>Arial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31</cp:revision>
  <dcterms:created xsi:type="dcterms:W3CDTF">2024-11-18T09:34:44Z</dcterms:created>
  <dcterms:modified xsi:type="dcterms:W3CDTF">2024-11-26T16:32:35Z</dcterms:modified>
</cp:coreProperties>
</file>